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2" r:id="rId13"/>
    <p:sldId id="269" r:id="rId14"/>
    <p:sldId id="270" r:id="rId15"/>
    <p:sldId id="273" r:id="rId16"/>
    <p:sldId id="274" r:id="rId17"/>
    <p:sldId id="281" r:id="rId18"/>
    <p:sldId id="275" r:id="rId19"/>
    <p:sldId id="277" r:id="rId20"/>
    <p:sldId id="278" r:id="rId21"/>
    <p:sldId id="282" r:id="rId22"/>
    <p:sldId id="279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A78E4A-025D-4B51-AD42-E61F45691D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138E6D3-62E0-4800-A36F-F9C8231F09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651736-5318-4ED6-AF82-AAA1D5546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F971-B53C-4670-866C-D428B8168C16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B9E727-DCB7-4FA1-92FA-48A17A92A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02FDC4-A3D6-4B2D-8B88-4DF377098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9AA1-C700-43E6-BBA8-BA95059B3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442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3D3456-BF19-473E-9C9F-F00B4F7FC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2FD5FCF-2004-45C4-AD3E-ADC54DC612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F83C82-8208-450B-B7F2-F225389AA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F971-B53C-4670-866C-D428B8168C16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5EB2F9-D8CE-461D-AD89-147AA6B52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9D127F-280A-4397-9D4D-8D7B32232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9AA1-C700-43E6-BBA8-BA95059B3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975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39ED29-049E-4AF1-A8D4-FAC61364A7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E67061A-BA55-44CA-8F58-A820558A1A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AAED96-9197-4CFA-A242-3D04232EF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F971-B53C-4670-866C-D428B8168C16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75976F-32E7-4B6E-ABE8-23DE26859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1BF71A-88E7-4057-9F48-09381D9BB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9AA1-C700-43E6-BBA8-BA95059B3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096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9870E3-7EF9-4E85-86C8-FEFD1489F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17A178-E07A-4BD9-A34A-51FC76D08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90D944-005E-4C96-B25E-C2155A376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F971-B53C-4670-866C-D428B8168C16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8BE629-A982-4EA0-950F-C418E1978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ADD644-7807-44EA-90B1-F1A9C3D6F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9AA1-C700-43E6-BBA8-BA95059B3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093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B5BF6B-CD0A-4DB0-A31B-4926035F2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085FB4-AF42-4D1D-9BDF-B03AAC265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8C5D04-31F6-4BA7-82E4-35DB380B6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F971-B53C-4670-866C-D428B8168C16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4A7FB0-85C8-42BA-AA4D-FCCAF94DA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859411-1EF1-4F01-9D26-ACC2C6E34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9AA1-C700-43E6-BBA8-BA95059B3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619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605807-9C11-4939-86D7-B3ABF18C5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8E1D28-1010-4014-B710-276D60C550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F3CF34-5A30-42E7-B6DC-15BC06BCF9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0738CA-CBCA-4C4D-8C7A-EF525F8C7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F971-B53C-4670-866C-D428B8168C16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0CED8F-5B97-4E4F-ADF2-82CF7F95F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BA1D94-A51C-4B99-A714-9B9CCA8CD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9AA1-C700-43E6-BBA8-BA95059B3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984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84CFF0-AD4C-4F8E-9DB1-CC91196E2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06A4AF-C4C2-48C4-827F-01C14DA0A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947AE9-1BF0-4EBA-A74A-C322236D14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D975DD4-E537-4D20-8274-2E85918A51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3A9814D-8860-4BF9-A2C3-CB748BDD7D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333CBBE-8129-40C6-B7A2-AC3794BBA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F971-B53C-4670-866C-D428B8168C16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32FA51E-CBCA-4338-8446-A27948885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7BC6600-7FB0-4724-93B5-1E9003CCB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9AA1-C700-43E6-BBA8-BA95059B3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791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216F6A-4559-40CC-9B25-CE62D7CF2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47ED198-E2F3-404D-8F6A-F0228FF76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F971-B53C-4670-866C-D428B8168C16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A5DC043-0A7B-40C4-A38F-74F468FDB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BEDACF5-D8EA-4E39-9C8D-9E2B0928A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9AA1-C700-43E6-BBA8-BA95059B3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102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8B3C11D-7DEC-45D0-8C67-0BB6DD284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F971-B53C-4670-866C-D428B8168C16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B89E693-CFFC-45A5-9165-D3E0AE45F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985C556-1D45-40B9-88FF-E9D7D89C3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9AA1-C700-43E6-BBA8-BA95059B3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10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A85E31-C4E4-488B-B7C9-7E4414DEA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55789F-7481-4AE6-9252-EA77870C8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D599C5B-5CA3-4558-9029-CB424D4ADE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7B5007-B686-45C1-AE33-B7EAB0D01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F971-B53C-4670-866C-D428B8168C16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6EEE17-2D9C-4103-A3AA-DFCE398AE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8971E98-A56F-407D-BB49-3B2DABF4C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9AA1-C700-43E6-BBA8-BA95059B3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836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126F0D-F6EE-466E-A3BE-0079994B4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D7A355F-4850-4E4E-BAA7-9945EAD2FC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F0A8C8E-0889-4B6C-8765-2B4907CE22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7B30F6-63E0-4467-BD36-C11AEAB22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F971-B53C-4670-866C-D428B8168C16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2842B0-85F6-4881-9E17-CD8659647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0FB893-38FE-42B4-B925-F82A0A47E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9AA1-C700-43E6-BBA8-BA95059B3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686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B589C0-226C-4C63-89DE-1F275A0AF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E6F1CC-20F2-4455-9BE3-D4AFF03BE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DAA20D-F993-4523-8BF3-AFA496265E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AF971-B53C-4670-866C-D428B8168C16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D2E308-8ACA-44F7-B240-177D93ED08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0ECEB-CDF4-4475-97C3-ED8E6D76F9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99AA1-C700-43E6-BBA8-BA95059B3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604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A3D82E-BF4A-40AB-833D-8C858DC0B4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0665"/>
            <a:ext cx="9144000" cy="2387600"/>
          </a:xfrm>
        </p:spPr>
        <p:txBody>
          <a:bodyPr/>
          <a:lstStyle/>
          <a:p>
            <a:r>
              <a:rPr lang="ru-RU" dirty="0"/>
              <a:t>Учёные без данных. ИКТ как спасение.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F5981F3-AB58-4960-A378-95E38503F4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22628" y="4697059"/>
            <a:ext cx="5988912" cy="1655762"/>
          </a:xfrm>
        </p:spPr>
        <p:txBody>
          <a:bodyPr/>
          <a:lstStyle/>
          <a:p>
            <a:pPr algn="r"/>
            <a:r>
              <a:rPr lang="ru-RU" dirty="0"/>
              <a:t>Подготовил: </a:t>
            </a:r>
            <a:r>
              <a:rPr lang="ru-RU" i="1" dirty="0"/>
              <a:t>Заместитель директора Центра поведенческой экономики "</a:t>
            </a:r>
            <a:r>
              <a:rPr lang="ru-RU" i="1" dirty="0" err="1"/>
              <a:t>MeMicroMacro</a:t>
            </a:r>
            <a:r>
              <a:rPr lang="ru-RU" i="1" dirty="0"/>
              <a:t>" </a:t>
            </a:r>
            <a:endParaRPr lang="en-US" i="1" dirty="0"/>
          </a:p>
          <a:p>
            <a:pPr algn="r"/>
            <a:r>
              <a:rPr lang="ru-RU" i="1" dirty="0"/>
              <a:t>Кравченко Александр Александрович.</a:t>
            </a:r>
          </a:p>
        </p:txBody>
      </p:sp>
      <p:pic>
        <p:nvPicPr>
          <p:cNvPr id="4" name="Рисунок 3" descr="Микро Макро 1.png">
            <a:extLst>
              <a:ext uri="{FF2B5EF4-FFF2-40B4-BE49-F238E27FC236}">
                <a16:creationId xmlns:a16="http://schemas.microsoft.com/office/drawing/2014/main" id="{AD4D04F3-6C6C-48FE-8922-6252F5D5300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1682" y="407994"/>
            <a:ext cx="2922931" cy="170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959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5DFF9D-7358-45D9-812E-A1D9749DB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332" y="365125"/>
            <a:ext cx="10515600" cy="1325563"/>
          </a:xfrm>
        </p:spPr>
        <p:txBody>
          <a:bodyPr/>
          <a:lstStyle/>
          <a:p>
            <a:r>
              <a:rPr lang="ru-RU" dirty="0"/>
              <a:t>Самый важный двигатель исследования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1D297F90-5A43-4414-BEAF-BA8E5C579C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419" y="1288248"/>
            <a:ext cx="8211096" cy="5475134"/>
          </a:xfrm>
        </p:spPr>
      </p:pic>
      <p:pic>
        <p:nvPicPr>
          <p:cNvPr id="5" name="Рисунок 4" descr="Микро Макро 1.png">
            <a:extLst>
              <a:ext uri="{FF2B5EF4-FFF2-40B4-BE49-F238E27FC236}">
                <a16:creationId xmlns:a16="http://schemas.microsoft.com/office/drawing/2014/main" id="{A425519B-D7BD-4665-A0EB-53067C0FB58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54514" y="73826"/>
            <a:ext cx="2087154" cy="1214422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9CBDC00C-2625-4B39-A006-EB030152E8E6}"/>
              </a:ext>
            </a:extLst>
          </p:cNvPr>
          <p:cNvCxnSpPr>
            <a:cxnSpLocks/>
          </p:cNvCxnSpPr>
          <p:nvPr/>
        </p:nvCxnSpPr>
        <p:spPr>
          <a:xfrm>
            <a:off x="310393" y="365125"/>
            <a:ext cx="9638950" cy="0"/>
          </a:xfrm>
          <a:prstGeom prst="line">
            <a:avLst/>
          </a:prstGeom>
          <a:ln w="38100">
            <a:solidFill>
              <a:srgbClr val="E99B4D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F1590F73-07EE-45A7-8761-F162E35510A5}"/>
              </a:ext>
            </a:extLst>
          </p:cNvPr>
          <p:cNvCxnSpPr>
            <a:cxnSpLocks/>
          </p:cNvCxnSpPr>
          <p:nvPr/>
        </p:nvCxnSpPr>
        <p:spPr>
          <a:xfrm>
            <a:off x="310393" y="517633"/>
            <a:ext cx="9544121" cy="0"/>
          </a:xfrm>
          <a:prstGeom prst="line">
            <a:avLst/>
          </a:prstGeom>
          <a:ln w="50800" cmpd="dbl">
            <a:solidFill>
              <a:srgbClr val="E99B4D"/>
            </a:solidFill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8240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5DFF9D-7358-45D9-812E-A1D9749DB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</a:t>
            </a:r>
          </a:p>
        </p:txBody>
      </p:sp>
      <p:pic>
        <p:nvPicPr>
          <p:cNvPr id="5" name="Рисунок 4" descr="Микро Макро 1.png">
            <a:extLst>
              <a:ext uri="{FF2B5EF4-FFF2-40B4-BE49-F238E27FC236}">
                <a16:creationId xmlns:a16="http://schemas.microsoft.com/office/drawing/2014/main" id="{A425519B-D7BD-4665-A0EB-53067C0FB58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54514" y="73826"/>
            <a:ext cx="2087154" cy="1214422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9CBDC00C-2625-4B39-A006-EB030152E8E6}"/>
              </a:ext>
            </a:extLst>
          </p:cNvPr>
          <p:cNvCxnSpPr>
            <a:cxnSpLocks/>
          </p:cNvCxnSpPr>
          <p:nvPr/>
        </p:nvCxnSpPr>
        <p:spPr>
          <a:xfrm>
            <a:off x="310393" y="365125"/>
            <a:ext cx="9638950" cy="0"/>
          </a:xfrm>
          <a:prstGeom prst="line">
            <a:avLst/>
          </a:prstGeom>
          <a:ln w="38100">
            <a:solidFill>
              <a:srgbClr val="E99B4D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F1590F73-07EE-45A7-8761-F162E35510A5}"/>
              </a:ext>
            </a:extLst>
          </p:cNvPr>
          <p:cNvCxnSpPr>
            <a:cxnSpLocks/>
          </p:cNvCxnSpPr>
          <p:nvPr/>
        </p:nvCxnSpPr>
        <p:spPr>
          <a:xfrm>
            <a:off x="310393" y="517633"/>
            <a:ext cx="9544121" cy="0"/>
          </a:xfrm>
          <a:prstGeom prst="line">
            <a:avLst/>
          </a:prstGeom>
          <a:ln w="50800" cmpd="dbl">
            <a:solidFill>
              <a:srgbClr val="E99B4D"/>
            </a:solidFill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Объект 7">
            <a:extLst>
              <a:ext uri="{FF2B5EF4-FFF2-40B4-BE49-F238E27FC236}">
                <a16:creationId xmlns:a16="http://schemas.microsoft.com/office/drawing/2014/main" id="{31C97ACE-DC50-4EBE-855F-2398510CD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5CD1718-1F39-4448-9779-44D464F2F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31" y="1690688"/>
            <a:ext cx="8562975" cy="4381500"/>
          </a:xfrm>
          <a:prstGeom prst="rect">
            <a:avLst/>
          </a:prstGeom>
        </p:spPr>
      </p:pic>
      <p:pic>
        <p:nvPicPr>
          <p:cNvPr id="11" name="Объект 9">
            <a:extLst>
              <a:ext uri="{FF2B5EF4-FFF2-40B4-BE49-F238E27FC236}">
                <a16:creationId xmlns:a16="http://schemas.microsoft.com/office/drawing/2014/main" id="{2378C369-4B40-4B34-894E-A01E2C01E8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4266">
            <a:off x="7530331" y="2116274"/>
            <a:ext cx="4011476" cy="267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62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5DFF9D-7358-45D9-812E-A1D9749DB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Есть вопрос – есть предположение.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3730BE-2FC2-4D44-85F9-001981F8B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Найдите как доказать</a:t>
            </a:r>
          </a:p>
        </p:txBody>
      </p:sp>
      <p:pic>
        <p:nvPicPr>
          <p:cNvPr id="5" name="Рисунок 4" descr="Микро Макро 1.png">
            <a:extLst>
              <a:ext uri="{FF2B5EF4-FFF2-40B4-BE49-F238E27FC236}">
                <a16:creationId xmlns:a16="http://schemas.microsoft.com/office/drawing/2014/main" id="{A425519B-D7BD-4665-A0EB-53067C0FB58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54514" y="73826"/>
            <a:ext cx="2087154" cy="1214422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9CBDC00C-2625-4B39-A006-EB030152E8E6}"/>
              </a:ext>
            </a:extLst>
          </p:cNvPr>
          <p:cNvCxnSpPr>
            <a:cxnSpLocks/>
          </p:cNvCxnSpPr>
          <p:nvPr/>
        </p:nvCxnSpPr>
        <p:spPr>
          <a:xfrm>
            <a:off x="310393" y="365125"/>
            <a:ext cx="9638950" cy="0"/>
          </a:xfrm>
          <a:prstGeom prst="line">
            <a:avLst/>
          </a:prstGeom>
          <a:ln w="38100">
            <a:solidFill>
              <a:srgbClr val="E99B4D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F1590F73-07EE-45A7-8761-F162E35510A5}"/>
              </a:ext>
            </a:extLst>
          </p:cNvPr>
          <p:cNvCxnSpPr>
            <a:cxnSpLocks/>
          </p:cNvCxnSpPr>
          <p:nvPr/>
        </p:nvCxnSpPr>
        <p:spPr>
          <a:xfrm>
            <a:off x="310393" y="517633"/>
            <a:ext cx="9544121" cy="0"/>
          </a:xfrm>
          <a:prstGeom prst="line">
            <a:avLst/>
          </a:prstGeom>
          <a:ln w="50800" cmpd="dbl">
            <a:solidFill>
              <a:srgbClr val="E99B4D"/>
            </a:solidFill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8" name="Объект 9">
            <a:extLst>
              <a:ext uri="{FF2B5EF4-FFF2-40B4-BE49-F238E27FC236}">
                <a16:creationId xmlns:a16="http://schemas.microsoft.com/office/drawing/2014/main" id="{E460E5AF-C263-40AD-BEA4-16625ABDBC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4266">
            <a:off x="1485597" y="3114385"/>
            <a:ext cx="3520569" cy="2347505"/>
          </a:xfrm>
          <a:prstGeom prst="rect">
            <a:avLst/>
          </a:prstGeom>
        </p:spPr>
      </p:pic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62EA96B5-449C-45A0-BB13-437AC547A0E2}"/>
              </a:ext>
            </a:extLst>
          </p:cNvPr>
          <p:cNvSpPr/>
          <p:nvPr/>
        </p:nvSpPr>
        <p:spPr>
          <a:xfrm>
            <a:off x="5610959" y="3724713"/>
            <a:ext cx="1502905" cy="9479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78B6F75-7C5E-4521-ACB9-E1839EDA1B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218" y="2489870"/>
            <a:ext cx="2264721" cy="302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1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5DFF9D-7358-45D9-812E-A1D9749DB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Этапы </a:t>
            </a:r>
            <a:r>
              <a:rPr lang="ru-RU" strike="sngStrike" dirty="0"/>
              <a:t>боли</a:t>
            </a:r>
            <a:r>
              <a:rPr lang="ru-RU" dirty="0"/>
              <a:t> исследования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3730BE-2FC2-4D44-85F9-001981F8B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Поиск вдохновения;</a:t>
            </a:r>
          </a:p>
          <a:p>
            <a:r>
              <a:rPr lang="ru-RU" dirty="0">
                <a:solidFill>
                  <a:srgbClr val="FF0000"/>
                </a:solidFill>
              </a:rPr>
              <a:t>Поиск данных;</a:t>
            </a:r>
          </a:p>
          <a:p>
            <a:r>
              <a:rPr lang="ru-RU" dirty="0"/>
              <a:t>Обработка данных;</a:t>
            </a:r>
          </a:p>
          <a:p>
            <a:r>
              <a:rPr lang="ru-RU" dirty="0"/>
              <a:t>Донесение результатов.</a:t>
            </a:r>
          </a:p>
        </p:txBody>
      </p:sp>
      <p:pic>
        <p:nvPicPr>
          <p:cNvPr id="5" name="Рисунок 4" descr="Микро Макро 1.png">
            <a:extLst>
              <a:ext uri="{FF2B5EF4-FFF2-40B4-BE49-F238E27FC236}">
                <a16:creationId xmlns:a16="http://schemas.microsoft.com/office/drawing/2014/main" id="{A425519B-D7BD-4665-A0EB-53067C0FB58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54514" y="73826"/>
            <a:ext cx="2087154" cy="1214422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9CBDC00C-2625-4B39-A006-EB030152E8E6}"/>
              </a:ext>
            </a:extLst>
          </p:cNvPr>
          <p:cNvCxnSpPr>
            <a:cxnSpLocks/>
          </p:cNvCxnSpPr>
          <p:nvPr/>
        </p:nvCxnSpPr>
        <p:spPr>
          <a:xfrm>
            <a:off x="310393" y="365125"/>
            <a:ext cx="9638950" cy="0"/>
          </a:xfrm>
          <a:prstGeom prst="line">
            <a:avLst/>
          </a:prstGeom>
          <a:ln w="38100">
            <a:solidFill>
              <a:srgbClr val="E99B4D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F1590F73-07EE-45A7-8761-F162E35510A5}"/>
              </a:ext>
            </a:extLst>
          </p:cNvPr>
          <p:cNvCxnSpPr>
            <a:cxnSpLocks/>
          </p:cNvCxnSpPr>
          <p:nvPr/>
        </p:nvCxnSpPr>
        <p:spPr>
          <a:xfrm>
            <a:off x="310393" y="517633"/>
            <a:ext cx="9544121" cy="0"/>
          </a:xfrm>
          <a:prstGeom prst="line">
            <a:avLst/>
          </a:prstGeom>
          <a:ln w="50800" cmpd="dbl">
            <a:solidFill>
              <a:srgbClr val="E99B4D"/>
            </a:solidFill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433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5DFF9D-7358-45D9-812E-A1D9749DB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trike="sngStrike" dirty="0"/>
              <a:t>Персональная</a:t>
            </a:r>
            <a:r>
              <a:rPr lang="ru-RU" dirty="0"/>
              <a:t> Боль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85569F7-B236-4C2E-A194-7A7E5DA876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5013" y="1825625"/>
            <a:ext cx="8561974" cy="4351338"/>
          </a:xfrm>
          <a:prstGeom prst="rect">
            <a:avLst/>
          </a:prstGeom>
        </p:spPr>
      </p:pic>
      <p:pic>
        <p:nvPicPr>
          <p:cNvPr id="5" name="Рисунок 4" descr="Микро Макро 1.png">
            <a:extLst>
              <a:ext uri="{FF2B5EF4-FFF2-40B4-BE49-F238E27FC236}">
                <a16:creationId xmlns:a16="http://schemas.microsoft.com/office/drawing/2014/main" id="{A425519B-D7BD-4665-A0EB-53067C0FB58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54514" y="73826"/>
            <a:ext cx="2087154" cy="1214422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9CBDC00C-2625-4B39-A006-EB030152E8E6}"/>
              </a:ext>
            </a:extLst>
          </p:cNvPr>
          <p:cNvCxnSpPr>
            <a:cxnSpLocks/>
          </p:cNvCxnSpPr>
          <p:nvPr/>
        </p:nvCxnSpPr>
        <p:spPr>
          <a:xfrm>
            <a:off x="310393" y="365125"/>
            <a:ext cx="9638950" cy="0"/>
          </a:xfrm>
          <a:prstGeom prst="line">
            <a:avLst/>
          </a:prstGeom>
          <a:ln w="38100">
            <a:solidFill>
              <a:srgbClr val="E99B4D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F1590F73-07EE-45A7-8761-F162E35510A5}"/>
              </a:ext>
            </a:extLst>
          </p:cNvPr>
          <p:cNvCxnSpPr>
            <a:cxnSpLocks/>
          </p:cNvCxnSpPr>
          <p:nvPr/>
        </p:nvCxnSpPr>
        <p:spPr>
          <a:xfrm>
            <a:off x="310393" y="517633"/>
            <a:ext cx="9544121" cy="0"/>
          </a:xfrm>
          <a:prstGeom prst="line">
            <a:avLst/>
          </a:prstGeom>
          <a:ln w="50800" cmpd="dbl">
            <a:solidFill>
              <a:srgbClr val="E99B4D"/>
            </a:solidFill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3423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5DFF9D-7358-45D9-812E-A1D9749DB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Если нет данных, то: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3730BE-2FC2-4D44-85F9-001981F8B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Откладываем исследование, пока данные не появятся.</a:t>
            </a:r>
          </a:p>
          <a:p>
            <a:r>
              <a:rPr lang="ru-RU" dirty="0"/>
              <a:t>Добываем данные самостоятельно.</a:t>
            </a:r>
          </a:p>
          <a:p>
            <a:pPr lvl="1"/>
            <a:r>
              <a:rPr lang="ru-RU" dirty="0"/>
              <a:t>И тут появляются варианты:</a:t>
            </a:r>
          </a:p>
          <a:p>
            <a:pPr lvl="1"/>
            <a:r>
              <a:rPr lang="ru-RU" dirty="0"/>
              <a:t>Проведение опросов.</a:t>
            </a:r>
          </a:p>
        </p:txBody>
      </p:sp>
      <p:pic>
        <p:nvPicPr>
          <p:cNvPr id="5" name="Рисунок 4" descr="Микро Макро 1.png">
            <a:extLst>
              <a:ext uri="{FF2B5EF4-FFF2-40B4-BE49-F238E27FC236}">
                <a16:creationId xmlns:a16="http://schemas.microsoft.com/office/drawing/2014/main" id="{A425519B-D7BD-4665-A0EB-53067C0FB58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54514" y="73826"/>
            <a:ext cx="2087154" cy="1214422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9CBDC00C-2625-4B39-A006-EB030152E8E6}"/>
              </a:ext>
            </a:extLst>
          </p:cNvPr>
          <p:cNvCxnSpPr>
            <a:cxnSpLocks/>
          </p:cNvCxnSpPr>
          <p:nvPr/>
        </p:nvCxnSpPr>
        <p:spPr>
          <a:xfrm>
            <a:off x="310393" y="365125"/>
            <a:ext cx="9638950" cy="0"/>
          </a:xfrm>
          <a:prstGeom prst="line">
            <a:avLst/>
          </a:prstGeom>
          <a:ln w="38100">
            <a:solidFill>
              <a:srgbClr val="E99B4D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F1590F73-07EE-45A7-8761-F162E35510A5}"/>
              </a:ext>
            </a:extLst>
          </p:cNvPr>
          <p:cNvCxnSpPr>
            <a:cxnSpLocks/>
          </p:cNvCxnSpPr>
          <p:nvPr/>
        </p:nvCxnSpPr>
        <p:spPr>
          <a:xfrm>
            <a:off x="310393" y="517633"/>
            <a:ext cx="9544121" cy="0"/>
          </a:xfrm>
          <a:prstGeom prst="line">
            <a:avLst/>
          </a:prstGeom>
          <a:ln w="50800" cmpd="dbl">
            <a:solidFill>
              <a:srgbClr val="E99B4D"/>
            </a:solidFill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61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5DFF9D-7358-45D9-812E-A1D9749DB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forms</a:t>
            </a:r>
            <a:r>
              <a:rPr lang="ru-RU" dirty="0"/>
              <a:t> в помощь: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2AC39BB-8B59-4B57-8E99-CBF0D61653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1334158">
            <a:off x="838199" y="1690687"/>
            <a:ext cx="4094527" cy="4804917"/>
          </a:xfrm>
          <a:prstGeom prst="rect">
            <a:avLst/>
          </a:prstGeom>
        </p:spPr>
      </p:pic>
      <p:pic>
        <p:nvPicPr>
          <p:cNvPr id="5" name="Рисунок 4" descr="Микро Макро 1.png">
            <a:extLst>
              <a:ext uri="{FF2B5EF4-FFF2-40B4-BE49-F238E27FC236}">
                <a16:creationId xmlns:a16="http://schemas.microsoft.com/office/drawing/2014/main" id="{A425519B-D7BD-4665-A0EB-53067C0FB58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54514" y="73826"/>
            <a:ext cx="2087154" cy="1214422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9CBDC00C-2625-4B39-A006-EB030152E8E6}"/>
              </a:ext>
            </a:extLst>
          </p:cNvPr>
          <p:cNvCxnSpPr>
            <a:cxnSpLocks/>
          </p:cNvCxnSpPr>
          <p:nvPr/>
        </p:nvCxnSpPr>
        <p:spPr>
          <a:xfrm>
            <a:off x="310393" y="365125"/>
            <a:ext cx="9638950" cy="0"/>
          </a:xfrm>
          <a:prstGeom prst="line">
            <a:avLst/>
          </a:prstGeom>
          <a:ln w="38100">
            <a:solidFill>
              <a:srgbClr val="E99B4D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F1590F73-07EE-45A7-8761-F162E35510A5}"/>
              </a:ext>
            </a:extLst>
          </p:cNvPr>
          <p:cNvCxnSpPr>
            <a:cxnSpLocks/>
          </p:cNvCxnSpPr>
          <p:nvPr/>
        </p:nvCxnSpPr>
        <p:spPr>
          <a:xfrm>
            <a:off x="310393" y="517633"/>
            <a:ext cx="9544121" cy="0"/>
          </a:xfrm>
          <a:prstGeom prst="line">
            <a:avLst/>
          </a:prstGeom>
          <a:ln w="50800" cmpd="dbl">
            <a:solidFill>
              <a:srgbClr val="E99B4D"/>
            </a:solidFill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0428679-37D0-469F-BAE2-6A90A7E249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2898" y="2130803"/>
            <a:ext cx="5688281" cy="442493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4BE06E9-232F-4C66-A17D-AEBEF12DEB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81921">
            <a:off x="5214098" y="1715875"/>
            <a:ext cx="6430613" cy="510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80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5DFF9D-7358-45D9-812E-A1D9749DB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 выходе можем получить:</a:t>
            </a:r>
          </a:p>
        </p:txBody>
      </p:sp>
      <p:pic>
        <p:nvPicPr>
          <p:cNvPr id="5" name="Рисунок 4" descr="Микро Макро 1.png">
            <a:extLst>
              <a:ext uri="{FF2B5EF4-FFF2-40B4-BE49-F238E27FC236}">
                <a16:creationId xmlns:a16="http://schemas.microsoft.com/office/drawing/2014/main" id="{A425519B-D7BD-4665-A0EB-53067C0FB58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54514" y="73826"/>
            <a:ext cx="2087154" cy="1214422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9CBDC00C-2625-4B39-A006-EB030152E8E6}"/>
              </a:ext>
            </a:extLst>
          </p:cNvPr>
          <p:cNvCxnSpPr>
            <a:cxnSpLocks/>
          </p:cNvCxnSpPr>
          <p:nvPr/>
        </p:nvCxnSpPr>
        <p:spPr>
          <a:xfrm>
            <a:off x="310393" y="365125"/>
            <a:ext cx="9638950" cy="0"/>
          </a:xfrm>
          <a:prstGeom prst="line">
            <a:avLst/>
          </a:prstGeom>
          <a:ln w="38100">
            <a:solidFill>
              <a:srgbClr val="E99B4D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F1590F73-07EE-45A7-8761-F162E35510A5}"/>
              </a:ext>
            </a:extLst>
          </p:cNvPr>
          <p:cNvCxnSpPr>
            <a:cxnSpLocks/>
          </p:cNvCxnSpPr>
          <p:nvPr/>
        </p:nvCxnSpPr>
        <p:spPr>
          <a:xfrm>
            <a:off x="310393" y="517633"/>
            <a:ext cx="9544121" cy="0"/>
          </a:xfrm>
          <a:prstGeom prst="line">
            <a:avLst/>
          </a:prstGeom>
          <a:ln w="50800" cmpd="dbl">
            <a:solidFill>
              <a:srgbClr val="E99B4D"/>
            </a:solidFill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Объект 7">
            <a:extLst>
              <a:ext uri="{FF2B5EF4-FFF2-40B4-BE49-F238E27FC236}">
                <a16:creationId xmlns:a16="http://schemas.microsoft.com/office/drawing/2014/main" id="{1C0B3B72-0D84-4FD4-BA48-E6944F0F6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283F600-00DE-4FDC-A031-BE19A65B2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25628">
            <a:off x="732262" y="1670887"/>
            <a:ext cx="5590435" cy="4878925"/>
          </a:xfrm>
          <a:prstGeom prst="rect">
            <a:avLst/>
          </a:prstGeom>
        </p:spPr>
      </p:pic>
      <p:pic>
        <p:nvPicPr>
          <p:cNvPr id="1026" name="Picture 2" descr="Диаграмма ответов в Формах. Вопрос: Какие жанры вы обычно смотрите?. Количество ответов: .">
            <a:extLst>
              <a:ext uri="{FF2B5EF4-FFF2-40B4-BE49-F238E27FC236}">
                <a16:creationId xmlns:a16="http://schemas.microsoft.com/office/drawing/2014/main" id="{395F6119-59A9-478C-9E8E-EB8DBF8F2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2746">
            <a:off x="4573739" y="3538987"/>
            <a:ext cx="14615735" cy="300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Диаграмма ответов в Формах. Вопрос: Какие телевизионные каналы вы смотрите чаще?. Количество ответов: 143&amp;nbsp;ответа.">
            <a:extLst>
              <a:ext uri="{FF2B5EF4-FFF2-40B4-BE49-F238E27FC236}">
                <a16:creationId xmlns:a16="http://schemas.microsoft.com/office/drawing/2014/main" id="{9C9AAC8D-7180-4F93-BCE5-E3E253302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010" y="1531077"/>
            <a:ext cx="6936981" cy="329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03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5DFF9D-7358-45D9-812E-A1D9749DB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Если нет данных, то: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3730BE-2FC2-4D44-85F9-001981F8B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Откладываем исследование, пока данные не появятся.</a:t>
            </a:r>
          </a:p>
          <a:p>
            <a:r>
              <a:rPr lang="ru-RU" dirty="0"/>
              <a:t>Добываем данные самостоятельно.</a:t>
            </a:r>
          </a:p>
          <a:p>
            <a:pPr lvl="1"/>
            <a:r>
              <a:rPr lang="ru-RU" dirty="0"/>
              <a:t>И тут появляются варианты:</a:t>
            </a:r>
          </a:p>
          <a:p>
            <a:pPr lvl="1"/>
            <a:r>
              <a:rPr lang="ru-RU" dirty="0"/>
              <a:t>Проведение опросов</a:t>
            </a:r>
          </a:p>
          <a:p>
            <a:pPr lvl="1"/>
            <a:r>
              <a:rPr lang="ru-RU" dirty="0"/>
              <a:t>Ставим эксперименты.</a:t>
            </a:r>
          </a:p>
        </p:txBody>
      </p:sp>
      <p:pic>
        <p:nvPicPr>
          <p:cNvPr id="5" name="Рисунок 4" descr="Микро Макро 1.png">
            <a:extLst>
              <a:ext uri="{FF2B5EF4-FFF2-40B4-BE49-F238E27FC236}">
                <a16:creationId xmlns:a16="http://schemas.microsoft.com/office/drawing/2014/main" id="{A425519B-D7BD-4665-A0EB-53067C0FB58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54514" y="73826"/>
            <a:ext cx="2087154" cy="1214422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9CBDC00C-2625-4B39-A006-EB030152E8E6}"/>
              </a:ext>
            </a:extLst>
          </p:cNvPr>
          <p:cNvCxnSpPr>
            <a:cxnSpLocks/>
          </p:cNvCxnSpPr>
          <p:nvPr/>
        </p:nvCxnSpPr>
        <p:spPr>
          <a:xfrm>
            <a:off x="310393" y="365125"/>
            <a:ext cx="9638950" cy="0"/>
          </a:xfrm>
          <a:prstGeom prst="line">
            <a:avLst/>
          </a:prstGeom>
          <a:ln w="38100">
            <a:solidFill>
              <a:srgbClr val="E99B4D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F1590F73-07EE-45A7-8761-F162E35510A5}"/>
              </a:ext>
            </a:extLst>
          </p:cNvPr>
          <p:cNvCxnSpPr>
            <a:cxnSpLocks/>
          </p:cNvCxnSpPr>
          <p:nvPr/>
        </p:nvCxnSpPr>
        <p:spPr>
          <a:xfrm>
            <a:off x="310393" y="517633"/>
            <a:ext cx="9544121" cy="0"/>
          </a:xfrm>
          <a:prstGeom prst="line">
            <a:avLst/>
          </a:prstGeom>
          <a:ln w="50800" cmpd="dbl">
            <a:solidFill>
              <a:srgbClr val="E99B4D"/>
            </a:solidFill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063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5DFF9D-7358-45D9-812E-A1D9749DB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Эксперименты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3730BE-2FC2-4D44-85F9-001981F8B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Иногда все просто…</a:t>
            </a:r>
          </a:p>
          <a:p>
            <a:pPr marL="0" indent="0">
              <a:buNone/>
            </a:pPr>
            <a:r>
              <a:rPr lang="ru-RU" dirty="0"/>
              <a:t>Иногда нет.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 descr="Микро Макро 1.png">
            <a:extLst>
              <a:ext uri="{FF2B5EF4-FFF2-40B4-BE49-F238E27FC236}">
                <a16:creationId xmlns:a16="http://schemas.microsoft.com/office/drawing/2014/main" id="{A425519B-D7BD-4665-A0EB-53067C0FB58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54514" y="73826"/>
            <a:ext cx="2087154" cy="1214422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9CBDC00C-2625-4B39-A006-EB030152E8E6}"/>
              </a:ext>
            </a:extLst>
          </p:cNvPr>
          <p:cNvCxnSpPr>
            <a:cxnSpLocks/>
          </p:cNvCxnSpPr>
          <p:nvPr/>
        </p:nvCxnSpPr>
        <p:spPr>
          <a:xfrm>
            <a:off x="310393" y="365125"/>
            <a:ext cx="9638950" cy="0"/>
          </a:xfrm>
          <a:prstGeom prst="line">
            <a:avLst/>
          </a:prstGeom>
          <a:ln w="38100">
            <a:solidFill>
              <a:srgbClr val="E99B4D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F1590F73-07EE-45A7-8761-F162E35510A5}"/>
              </a:ext>
            </a:extLst>
          </p:cNvPr>
          <p:cNvCxnSpPr>
            <a:cxnSpLocks/>
          </p:cNvCxnSpPr>
          <p:nvPr/>
        </p:nvCxnSpPr>
        <p:spPr>
          <a:xfrm>
            <a:off x="310393" y="517633"/>
            <a:ext cx="9544121" cy="0"/>
          </a:xfrm>
          <a:prstGeom prst="line">
            <a:avLst/>
          </a:prstGeom>
          <a:ln w="50800" cmpd="dbl">
            <a:solidFill>
              <a:srgbClr val="E99B4D"/>
            </a:solidFill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DD77F3B-1FD1-400B-803B-84EF3558F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715">
            <a:off x="4295164" y="1505666"/>
            <a:ext cx="6101928" cy="499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87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5DFF9D-7358-45D9-812E-A1D9749DB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Этапы </a:t>
            </a:r>
            <a:r>
              <a:rPr lang="ru-RU" strike="sngStrike" dirty="0"/>
              <a:t>боли</a:t>
            </a:r>
            <a:r>
              <a:rPr lang="ru-RU" dirty="0"/>
              <a:t> исследования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3730BE-2FC2-4D44-85F9-001981F8B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Поиск вдохновения;</a:t>
            </a:r>
          </a:p>
          <a:p>
            <a:r>
              <a:rPr lang="ru-RU" dirty="0"/>
              <a:t>Поиск данных;</a:t>
            </a:r>
          </a:p>
          <a:p>
            <a:r>
              <a:rPr lang="ru-RU" dirty="0"/>
              <a:t>Обработка данных;</a:t>
            </a:r>
          </a:p>
          <a:p>
            <a:r>
              <a:rPr lang="ru-RU" dirty="0"/>
              <a:t>Донесение результатов.</a:t>
            </a:r>
          </a:p>
        </p:txBody>
      </p:sp>
      <p:pic>
        <p:nvPicPr>
          <p:cNvPr id="5" name="Рисунок 4" descr="Микро Макро 1.png">
            <a:extLst>
              <a:ext uri="{FF2B5EF4-FFF2-40B4-BE49-F238E27FC236}">
                <a16:creationId xmlns:a16="http://schemas.microsoft.com/office/drawing/2014/main" id="{A425519B-D7BD-4665-A0EB-53067C0FB58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54514" y="73826"/>
            <a:ext cx="2087154" cy="1214422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9CBDC00C-2625-4B39-A006-EB030152E8E6}"/>
              </a:ext>
            </a:extLst>
          </p:cNvPr>
          <p:cNvCxnSpPr>
            <a:cxnSpLocks/>
          </p:cNvCxnSpPr>
          <p:nvPr/>
        </p:nvCxnSpPr>
        <p:spPr>
          <a:xfrm>
            <a:off x="310393" y="365125"/>
            <a:ext cx="9638950" cy="0"/>
          </a:xfrm>
          <a:prstGeom prst="line">
            <a:avLst/>
          </a:prstGeom>
          <a:ln w="38100">
            <a:solidFill>
              <a:srgbClr val="E99B4D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F1590F73-07EE-45A7-8761-F162E35510A5}"/>
              </a:ext>
            </a:extLst>
          </p:cNvPr>
          <p:cNvCxnSpPr>
            <a:cxnSpLocks/>
          </p:cNvCxnSpPr>
          <p:nvPr/>
        </p:nvCxnSpPr>
        <p:spPr>
          <a:xfrm>
            <a:off x="310393" y="517633"/>
            <a:ext cx="9544121" cy="0"/>
          </a:xfrm>
          <a:prstGeom prst="line">
            <a:avLst/>
          </a:prstGeom>
          <a:ln w="50800" cmpd="dbl">
            <a:solidFill>
              <a:srgbClr val="E99B4D"/>
            </a:solidFill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986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636628C-4F06-4CFA-87A4-FB8080EEA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4205">
            <a:off x="5428381" y="601325"/>
            <a:ext cx="5838825" cy="603885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5DFF9D-7358-45D9-812E-A1D9749DB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Этапы </a:t>
            </a:r>
            <a:r>
              <a:rPr lang="ru-RU" strike="sngStrike" dirty="0"/>
              <a:t>боли</a:t>
            </a:r>
            <a:r>
              <a:rPr lang="ru-RU" dirty="0"/>
              <a:t> исследования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3730BE-2FC2-4D44-85F9-001981F8B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Поиск вдохновения;</a:t>
            </a:r>
          </a:p>
          <a:p>
            <a:r>
              <a:rPr lang="ru-RU" dirty="0"/>
              <a:t>Поиск данных;</a:t>
            </a:r>
          </a:p>
          <a:p>
            <a:r>
              <a:rPr lang="ru-RU" dirty="0">
                <a:solidFill>
                  <a:srgbClr val="FF0000"/>
                </a:solidFill>
              </a:rPr>
              <a:t>Обработка данных;</a:t>
            </a:r>
          </a:p>
          <a:p>
            <a:r>
              <a:rPr lang="ru-RU" dirty="0"/>
              <a:t>Донесение результатов.</a:t>
            </a:r>
          </a:p>
        </p:txBody>
      </p:sp>
      <p:pic>
        <p:nvPicPr>
          <p:cNvPr id="5" name="Рисунок 4" descr="Микро Макро 1.png">
            <a:extLst>
              <a:ext uri="{FF2B5EF4-FFF2-40B4-BE49-F238E27FC236}">
                <a16:creationId xmlns:a16="http://schemas.microsoft.com/office/drawing/2014/main" id="{A425519B-D7BD-4665-A0EB-53067C0FB58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54514" y="73826"/>
            <a:ext cx="2087154" cy="1214422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9CBDC00C-2625-4B39-A006-EB030152E8E6}"/>
              </a:ext>
            </a:extLst>
          </p:cNvPr>
          <p:cNvCxnSpPr>
            <a:cxnSpLocks/>
          </p:cNvCxnSpPr>
          <p:nvPr/>
        </p:nvCxnSpPr>
        <p:spPr>
          <a:xfrm>
            <a:off x="310393" y="365125"/>
            <a:ext cx="9638950" cy="0"/>
          </a:xfrm>
          <a:prstGeom prst="line">
            <a:avLst/>
          </a:prstGeom>
          <a:ln w="38100">
            <a:solidFill>
              <a:srgbClr val="E99B4D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F1590F73-07EE-45A7-8761-F162E35510A5}"/>
              </a:ext>
            </a:extLst>
          </p:cNvPr>
          <p:cNvCxnSpPr>
            <a:cxnSpLocks/>
          </p:cNvCxnSpPr>
          <p:nvPr/>
        </p:nvCxnSpPr>
        <p:spPr>
          <a:xfrm>
            <a:off x="310393" y="517633"/>
            <a:ext cx="9544121" cy="0"/>
          </a:xfrm>
          <a:prstGeom prst="line">
            <a:avLst/>
          </a:prstGeom>
          <a:ln w="50800" cmpd="dbl">
            <a:solidFill>
              <a:srgbClr val="E99B4D"/>
            </a:solidFill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2A310CA-E83E-4201-B74E-6F7DD4228F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10972">
            <a:off x="4913604" y="998060"/>
            <a:ext cx="4971274" cy="558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40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>
            <a:extLst>
              <a:ext uri="{FF2B5EF4-FFF2-40B4-BE49-F238E27FC236}">
                <a16:creationId xmlns:a16="http://schemas.microsoft.com/office/drawing/2014/main" id="{E490A8EA-82A9-4FF0-AAAC-034F6478A1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894" y="-1637532"/>
            <a:ext cx="12751266" cy="8495532"/>
          </a:xfrm>
        </p:spPr>
      </p:pic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F6B6CD3D-B866-4C61-809E-62BDD557E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2425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5DFF9D-7358-45D9-812E-A1D9749DB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Делайте свое и помогайте другим)</a:t>
            </a:r>
          </a:p>
        </p:txBody>
      </p:sp>
      <p:pic>
        <p:nvPicPr>
          <p:cNvPr id="5" name="Рисунок 4" descr="Микро Макро 1.png">
            <a:extLst>
              <a:ext uri="{FF2B5EF4-FFF2-40B4-BE49-F238E27FC236}">
                <a16:creationId xmlns:a16="http://schemas.microsoft.com/office/drawing/2014/main" id="{A425519B-D7BD-4665-A0EB-53067C0FB58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54514" y="73826"/>
            <a:ext cx="2087154" cy="1214422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9CBDC00C-2625-4B39-A006-EB030152E8E6}"/>
              </a:ext>
            </a:extLst>
          </p:cNvPr>
          <p:cNvCxnSpPr>
            <a:cxnSpLocks/>
          </p:cNvCxnSpPr>
          <p:nvPr/>
        </p:nvCxnSpPr>
        <p:spPr>
          <a:xfrm>
            <a:off x="310393" y="365125"/>
            <a:ext cx="9638950" cy="0"/>
          </a:xfrm>
          <a:prstGeom prst="line">
            <a:avLst/>
          </a:prstGeom>
          <a:ln w="38100">
            <a:solidFill>
              <a:srgbClr val="E99B4D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F1590F73-07EE-45A7-8761-F162E35510A5}"/>
              </a:ext>
            </a:extLst>
          </p:cNvPr>
          <p:cNvCxnSpPr>
            <a:cxnSpLocks/>
          </p:cNvCxnSpPr>
          <p:nvPr/>
        </p:nvCxnSpPr>
        <p:spPr>
          <a:xfrm>
            <a:off x="310393" y="517633"/>
            <a:ext cx="9544121" cy="0"/>
          </a:xfrm>
          <a:prstGeom prst="line">
            <a:avLst/>
          </a:prstGeom>
          <a:ln w="50800" cmpd="dbl">
            <a:solidFill>
              <a:srgbClr val="E99B4D"/>
            </a:solidFill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DF17763-D6B9-4DFD-BF5E-924A4505BD23}"/>
              </a:ext>
            </a:extLst>
          </p:cNvPr>
          <p:cNvSpPr txBox="1"/>
          <p:nvPr/>
        </p:nvSpPr>
        <p:spPr>
          <a:xfrm>
            <a:off x="1043313" y="5338919"/>
            <a:ext cx="3646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https://cutt.ly/Jz23Wd2</a:t>
            </a:r>
            <a:endParaRPr lang="ru-RU" sz="28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6715234-AB50-4308-8CF3-93DA50EA6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216" y="1288248"/>
            <a:ext cx="3917659" cy="391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0202C5D-0BC6-457B-B70C-BC0E0B9A2EFE}"/>
              </a:ext>
            </a:extLst>
          </p:cNvPr>
          <p:cNvSpPr/>
          <p:nvPr/>
        </p:nvSpPr>
        <p:spPr>
          <a:xfrm>
            <a:off x="7141884" y="5277364"/>
            <a:ext cx="40068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https://cutt.ly/6z28rBY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25D55DAD-366C-4754-B3E1-DA5B2F952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07" y="1238598"/>
            <a:ext cx="4113402" cy="411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3E4D27-964B-4524-B0D2-C7B5F435643F}"/>
              </a:ext>
            </a:extLst>
          </p:cNvPr>
          <p:cNvSpPr txBox="1"/>
          <p:nvPr/>
        </p:nvSpPr>
        <p:spPr>
          <a:xfrm>
            <a:off x="920332" y="5969655"/>
            <a:ext cx="48951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memicromacro@gmail.com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4DAAC19-CCF3-4593-91A8-7E9419929118}"/>
              </a:ext>
            </a:extLst>
          </p:cNvPr>
          <p:cNvSpPr/>
          <p:nvPr/>
        </p:nvSpPr>
        <p:spPr>
          <a:xfrm>
            <a:off x="6052297" y="6000432"/>
            <a:ext cx="48424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https://vk.com/memicromacro</a:t>
            </a:r>
          </a:p>
        </p:txBody>
      </p:sp>
    </p:spTree>
    <p:extLst>
      <p:ext uri="{BB962C8B-B14F-4D97-AF65-F5344CB8AC3E}">
        <p14:creationId xmlns:p14="http://schemas.microsoft.com/office/powerpoint/2010/main" val="3573182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F1F944-332F-482E-BE15-F8A7CCE4A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DC67F6B-D6E8-41CD-83ED-98CA024E2B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843" y="0"/>
            <a:ext cx="13278572" cy="6971251"/>
          </a:xfrm>
          <a:prstGeom prst="rect">
            <a:avLst/>
          </a:prstGeom>
        </p:spPr>
      </p:pic>
      <p:pic>
        <p:nvPicPr>
          <p:cNvPr id="5" name="Рисунок 4" descr="Микро Макро 1.png">
            <a:extLst>
              <a:ext uri="{FF2B5EF4-FFF2-40B4-BE49-F238E27FC236}">
                <a16:creationId xmlns:a16="http://schemas.microsoft.com/office/drawing/2014/main" id="{84EC8601-1913-43C0-92E8-F6A1555D966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45968" y="365125"/>
            <a:ext cx="2087154" cy="1214422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E63A9CD-AC82-4494-8D0B-44AC75E84C96}"/>
              </a:ext>
            </a:extLst>
          </p:cNvPr>
          <p:cNvSpPr txBox="1">
            <a:spLocks/>
          </p:cNvSpPr>
          <p:nvPr/>
        </p:nvSpPr>
        <p:spPr>
          <a:xfrm>
            <a:off x="6258202" y="2365643"/>
            <a:ext cx="81158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Где брать вдохновение?</a:t>
            </a:r>
          </a:p>
          <a:p>
            <a:r>
              <a:rPr lang="ru-RU" dirty="0"/>
              <a:t>И причем здесь ИКТ?</a:t>
            </a:r>
          </a:p>
        </p:txBody>
      </p:sp>
    </p:spTree>
    <p:extLst>
      <p:ext uri="{BB962C8B-B14F-4D97-AF65-F5344CB8AC3E}">
        <p14:creationId xmlns:p14="http://schemas.microsoft.com/office/powerpoint/2010/main" val="3811576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5DFF9D-7358-45D9-812E-A1D9749DB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Где брать вдохновение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3730BE-2FC2-4D44-85F9-001981F8B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Видео-лекции известных экономистов.</a:t>
            </a:r>
          </a:p>
        </p:txBody>
      </p:sp>
      <p:pic>
        <p:nvPicPr>
          <p:cNvPr id="5" name="Рисунок 4" descr="Микро Макро 1.png">
            <a:extLst>
              <a:ext uri="{FF2B5EF4-FFF2-40B4-BE49-F238E27FC236}">
                <a16:creationId xmlns:a16="http://schemas.microsoft.com/office/drawing/2014/main" id="{A425519B-D7BD-4665-A0EB-53067C0FB58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54514" y="73826"/>
            <a:ext cx="2087154" cy="1214422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9CBDC00C-2625-4B39-A006-EB030152E8E6}"/>
              </a:ext>
            </a:extLst>
          </p:cNvPr>
          <p:cNvCxnSpPr>
            <a:cxnSpLocks/>
          </p:cNvCxnSpPr>
          <p:nvPr/>
        </p:nvCxnSpPr>
        <p:spPr>
          <a:xfrm>
            <a:off x="310393" y="365125"/>
            <a:ext cx="9638950" cy="0"/>
          </a:xfrm>
          <a:prstGeom prst="line">
            <a:avLst/>
          </a:prstGeom>
          <a:ln w="38100">
            <a:solidFill>
              <a:srgbClr val="E99B4D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F1590F73-07EE-45A7-8761-F162E35510A5}"/>
              </a:ext>
            </a:extLst>
          </p:cNvPr>
          <p:cNvCxnSpPr>
            <a:cxnSpLocks/>
          </p:cNvCxnSpPr>
          <p:nvPr/>
        </p:nvCxnSpPr>
        <p:spPr>
          <a:xfrm>
            <a:off x="310393" y="517633"/>
            <a:ext cx="9544121" cy="0"/>
          </a:xfrm>
          <a:prstGeom prst="line">
            <a:avLst/>
          </a:prstGeom>
          <a:ln w="50800" cmpd="dbl">
            <a:solidFill>
              <a:srgbClr val="E99B4D"/>
            </a:solidFill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DB9D6CB-F87A-4248-9A1B-86E2B90EC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31402">
            <a:off x="238922" y="3508873"/>
            <a:ext cx="11148967" cy="224137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5E6043D-9D23-4655-8CEE-A0260ADE7A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43809">
            <a:off x="0" y="2805112"/>
            <a:ext cx="12192000" cy="235068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B4923FA-71E7-43FA-A271-A29E019E2E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72060">
            <a:off x="157970" y="2205531"/>
            <a:ext cx="11534862" cy="227975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00808BF-F9EA-41A2-8D0D-645260EEA0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81682">
            <a:off x="761704" y="3137518"/>
            <a:ext cx="11537017" cy="225940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44051F5-6FC2-4B8D-9C3A-F6A036E62A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745302">
            <a:off x="6119228" y="2325875"/>
            <a:ext cx="5598647" cy="345275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B7DB46B-BE9B-41DA-9A2B-C2D09A4138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314173">
            <a:off x="593797" y="2382505"/>
            <a:ext cx="11376145" cy="228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9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B9B2D7D-9143-439F-948D-8D1F42757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4265">
            <a:off x="5931846" y="2098334"/>
            <a:ext cx="4603273" cy="455948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C2B9311-FA3E-41FF-B1E7-7F1885471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962712">
            <a:off x="1391208" y="2041593"/>
            <a:ext cx="3376163" cy="420249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5DFF9D-7358-45D9-812E-A1D9749DB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Где брать вдохновение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3730BE-2FC2-4D44-85F9-001981F8B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588" y="1593942"/>
            <a:ext cx="10515600" cy="4351338"/>
          </a:xfrm>
        </p:spPr>
        <p:txBody>
          <a:bodyPr/>
          <a:lstStyle/>
          <a:p>
            <a:r>
              <a:rPr lang="ru-RU" dirty="0"/>
              <a:t>Чтение журнальных статей передовых журналов по экономике.</a:t>
            </a:r>
          </a:p>
        </p:txBody>
      </p:sp>
      <p:pic>
        <p:nvPicPr>
          <p:cNvPr id="5" name="Рисунок 4" descr="Микро Макро 1.png">
            <a:extLst>
              <a:ext uri="{FF2B5EF4-FFF2-40B4-BE49-F238E27FC236}">
                <a16:creationId xmlns:a16="http://schemas.microsoft.com/office/drawing/2014/main" id="{A425519B-D7BD-4665-A0EB-53067C0FB58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54514" y="73826"/>
            <a:ext cx="2087154" cy="1214422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9CBDC00C-2625-4B39-A006-EB030152E8E6}"/>
              </a:ext>
            </a:extLst>
          </p:cNvPr>
          <p:cNvCxnSpPr>
            <a:cxnSpLocks/>
          </p:cNvCxnSpPr>
          <p:nvPr/>
        </p:nvCxnSpPr>
        <p:spPr>
          <a:xfrm>
            <a:off x="310393" y="365125"/>
            <a:ext cx="9638950" cy="0"/>
          </a:xfrm>
          <a:prstGeom prst="line">
            <a:avLst/>
          </a:prstGeom>
          <a:ln w="38100">
            <a:solidFill>
              <a:srgbClr val="E99B4D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F1590F73-07EE-45A7-8761-F162E35510A5}"/>
              </a:ext>
            </a:extLst>
          </p:cNvPr>
          <p:cNvCxnSpPr>
            <a:cxnSpLocks/>
          </p:cNvCxnSpPr>
          <p:nvPr/>
        </p:nvCxnSpPr>
        <p:spPr>
          <a:xfrm>
            <a:off x="310393" y="517633"/>
            <a:ext cx="9544121" cy="0"/>
          </a:xfrm>
          <a:prstGeom prst="line">
            <a:avLst/>
          </a:prstGeom>
          <a:ln w="50800" cmpd="dbl">
            <a:solidFill>
              <a:srgbClr val="E99B4D"/>
            </a:solidFill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D24B9B1-2E1B-445C-BD37-9005078166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1796" y="1092788"/>
            <a:ext cx="9305176" cy="549733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C5BF107-9C00-4447-9113-0D6E287AB1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142274">
            <a:off x="174776" y="2046638"/>
            <a:ext cx="12192000" cy="344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76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4420626-CDBB-445F-8C97-4A7F128EB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19747">
            <a:off x="5271061" y="1192209"/>
            <a:ext cx="6603384" cy="561816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5DFF9D-7358-45D9-812E-A1D9749DB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Красота </a:t>
            </a:r>
            <a:r>
              <a:rPr lang="en-US" dirty="0" err="1"/>
              <a:t>Jel</a:t>
            </a:r>
            <a:r>
              <a:rPr lang="en-US" dirty="0"/>
              <a:t> </a:t>
            </a:r>
            <a:r>
              <a:rPr lang="ru-RU" dirty="0"/>
              <a:t>кодов</a:t>
            </a:r>
          </a:p>
        </p:txBody>
      </p:sp>
      <p:pic>
        <p:nvPicPr>
          <p:cNvPr id="5" name="Рисунок 4" descr="Микро Макро 1.png">
            <a:extLst>
              <a:ext uri="{FF2B5EF4-FFF2-40B4-BE49-F238E27FC236}">
                <a16:creationId xmlns:a16="http://schemas.microsoft.com/office/drawing/2014/main" id="{A425519B-D7BD-4665-A0EB-53067C0FB58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54514" y="73826"/>
            <a:ext cx="2087154" cy="1214422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9CBDC00C-2625-4B39-A006-EB030152E8E6}"/>
              </a:ext>
            </a:extLst>
          </p:cNvPr>
          <p:cNvCxnSpPr>
            <a:cxnSpLocks/>
          </p:cNvCxnSpPr>
          <p:nvPr/>
        </p:nvCxnSpPr>
        <p:spPr>
          <a:xfrm>
            <a:off x="310393" y="365125"/>
            <a:ext cx="9638950" cy="0"/>
          </a:xfrm>
          <a:prstGeom prst="line">
            <a:avLst/>
          </a:prstGeom>
          <a:ln w="38100">
            <a:solidFill>
              <a:srgbClr val="E99B4D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F1590F73-07EE-45A7-8761-F162E35510A5}"/>
              </a:ext>
            </a:extLst>
          </p:cNvPr>
          <p:cNvCxnSpPr>
            <a:cxnSpLocks/>
          </p:cNvCxnSpPr>
          <p:nvPr/>
        </p:nvCxnSpPr>
        <p:spPr>
          <a:xfrm>
            <a:off x="310393" y="517633"/>
            <a:ext cx="9544121" cy="0"/>
          </a:xfrm>
          <a:prstGeom prst="line">
            <a:avLst/>
          </a:prstGeom>
          <a:ln w="50800" cmpd="dbl">
            <a:solidFill>
              <a:srgbClr val="E99B4D"/>
            </a:solidFill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Объект 7">
            <a:extLst>
              <a:ext uri="{FF2B5EF4-FFF2-40B4-BE49-F238E27FC236}">
                <a16:creationId xmlns:a16="http://schemas.microsoft.com/office/drawing/2014/main" id="{CE7FDCCB-521C-4638-A68D-FB20C9065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277" y="1815931"/>
            <a:ext cx="4962787" cy="4351338"/>
          </a:xfrm>
        </p:spPr>
        <p:txBody>
          <a:bodyPr/>
          <a:lstStyle/>
          <a:p>
            <a:r>
              <a:rPr lang="en-US" dirty="0"/>
              <a:t>https://cran.r-project.org/web/classifications/JEL.html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4518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5DFF9D-7358-45D9-812E-A1D9749DB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«Маленькая проблема»</a:t>
            </a:r>
          </a:p>
        </p:txBody>
      </p:sp>
      <p:pic>
        <p:nvPicPr>
          <p:cNvPr id="5" name="Рисунок 4" descr="Микро Макро 1.png">
            <a:extLst>
              <a:ext uri="{FF2B5EF4-FFF2-40B4-BE49-F238E27FC236}">
                <a16:creationId xmlns:a16="http://schemas.microsoft.com/office/drawing/2014/main" id="{A425519B-D7BD-4665-A0EB-53067C0FB58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54514" y="73826"/>
            <a:ext cx="2087154" cy="1214422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9CBDC00C-2625-4B39-A006-EB030152E8E6}"/>
              </a:ext>
            </a:extLst>
          </p:cNvPr>
          <p:cNvCxnSpPr>
            <a:cxnSpLocks/>
          </p:cNvCxnSpPr>
          <p:nvPr/>
        </p:nvCxnSpPr>
        <p:spPr>
          <a:xfrm>
            <a:off x="310393" y="365125"/>
            <a:ext cx="9638950" cy="0"/>
          </a:xfrm>
          <a:prstGeom prst="line">
            <a:avLst/>
          </a:prstGeom>
          <a:ln w="38100">
            <a:solidFill>
              <a:srgbClr val="E99B4D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F1590F73-07EE-45A7-8761-F162E35510A5}"/>
              </a:ext>
            </a:extLst>
          </p:cNvPr>
          <p:cNvCxnSpPr>
            <a:cxnSpLocks/>
          </p:cNvCxnSpPr>
          <p:nvPr/>
        </p:nvCxnSpPr>
        <p:spPr>
          <a:xfrm>
            <a:off x="310393" y="517633"/>
            <a:ext cx="9544121" cy="0"/>
          </a:xfrm>
          <a:prstGeom prst="line">
            <a:avLst/>
          </a:prstGeom>
          <a:ln w="50800" cmpd="dbl">
            <a:solidFill>
              <a:srgbClr val="E99B4D"/>
            </a:solidFill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EE9E62-AB17-4EA4-A1EA-CD000387C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964" y="1358900"/>
            <a:ext cx="8591550" cy="5133975"/>
          </a:xfrm>
          <a:prstGeom prst="rect">
            <a:avLst/>
          </a:prstGeom>
        </p:spPr>
      </p:pic>
      <p:sp>
        <p:nvSpPr>
          <p:cNvPr id="10" name="Объект 9">
            <a:extLst>
              <a:ext uri="{FF2B5EF4-FFF2-40B4-BE49-F238E27FC236}">
                <a16:creationId xmlns:a16="http://schemas.microsoft.com/office/drawing/2014/main" id="{7E4D3C8A-9EBC-4984-9C31-05534115E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CDB1639-B298-46FA-9928-CC61622464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628" y="1579547"/>
            <a:ext cx="908685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83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5DFF9D-7358-45D9-812E-A1D9749DB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Где брать вдохновение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3730BE-2FC2-4D44-85F9-001981F8B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588" y="1593942"/>
            <a:ext cx="10515600" cy="4351338"/>
          </a:xfrm>
        </p:spPr>
        <p:txBody>
          <a:bodyPr/>
          <a:lstStyle/>
          <a:p>
            <a:r>
              <a:rPr lang="ru-RU" strike="sngStrike" dirty="0"/>
              <a:t>Чтение журнальных статей передовых журналов по экономике.</a:t>
            </a:r>
            <a:endParaRPr lang="en-US" strike="sngStrike" dirty="0"/>
          </a:p>
          <a:p>
            <a:r>
              <a:rPr lang="ru-RU" dirty="0"/>
              <a:t>Читать </a:t>
            </a:r>
            <a:r>
              <a:rPr lang="en-US" dirty="0"/>
              <a:t>Working papers.</a:t>
            </a:r>
            <a:endParaRPr lang="ru-RU" dirty="0"/>
          </a:p>
        </p:txBody>
      </p:sp>
      <p:pic>
        <p:nvPicPr>
          <p:cNvPr id="5" name="Рисунок 4" descr="Микро Макро 1.png">
            <a:extLst>
              <a:ext uri="{FF2B5EF4-FFF2-40B4-BE49-F238E27FC236}">
                <a16:creationId xmlns:a16="http://schemas.microsoft.com/office/drawing/2014/main" id="{A425519B-D7BD-4665-A0EB-53067C0FB58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54514" y="73826"/>
            <a:ext cx="2087154" cy="1214422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9CBDC00C-2625-4B39-A006-EB030152E8E6}"/>
              </a:ext>
            </a:extLst>
          </p:cNvPr>
          <p:cNvCxnSpPr>
            <a:cxnSpLocks/>
          </p:cNvCxnSpPr>
          <p:nvPr/>
        </p:nvCxnSpPr>
        <p:spPr>
          <a:xfrm>
            <a:off x="310393" y="365125"/>
            <a:ext cx="9638950" cy="0"/>
          </a:xfrm>
          <a:prstGeom prst="line">
            <a:avLst/>
          </a:prstGeom>
          <a:ln w="38100">
            <a:solidFill>
              <a:srgbClr val="E99B4D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F1590F73-07EE-45A7-8761-F162E35510A5}"/>
              </a:ext>
            </a:extLst>
          </p:cNvPr>
          <p:cNvCxnSpPr>
            <a:cxnSpLocks/>
          </p:cNvCxnSpPr>
          <p:nvPr/>
        </p:nvCxnSpPr>
        <p:spPr>
          <a:xfrm>
            <a:off x="310393" y="517633"/>
            <a:ext cx="9544121" cy="0"/>
          </a:xfrm>
          <a:prstGeom prst="line">
            <a:avLst/>
          </a:prstGeom>
          <a:ln w="50800" cmpd="dbl">
            <a:solidFill>
              <a:srgbClr val="E99B4D"/>
            </a:solidFill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16AB03F-66CF-49BE-99E2-091769DB8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1900" y="2583810"/>
            <a:ext cx="7472249" cy="417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792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5DFF9D-7358-45D9-812E-A1D9749DB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Где брать вдохновение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3730BE-2FC2-4D44-85F9-001981F8B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588" y="1593942"/>
            <a:ext cx="10515600" cy="4351338"/>
          </a:xfrm>
        </p:spPr>
        <p:txBody>
          <a:bodyPr/>
          <a:lstStyle/>
          <a:p>
            <a:r>
              <a:rPr lang="ru-RU" dirty="0"/>
              <a:t>Подписываться на хорошие </a:t>
            </a:r>
            <a:r>
              <a:rPr lang="ru-RU" dirty="0" err="1"/>
              <a:t>паблики</a:t>
            </a:r>
            <a:r>
              <a:rPr lang="ru-RU" dirty="0"/>
              <a:t>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 descr="Микро Макро 1.png">
            <a:extLst>
              <a:ext uri="{FF2B5EF4-FFF2-40B4-BE49-F238E27FC236}">
                <a16:creationId xmlns:a16="http://schemas.microsoft.com/office/drawing/2014/main" id="{A425519B-D7BD-4665-A0EB-53067C0FB58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54514" y="73826"/>
            <a:ext cx="2087154" cy="1214422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9CBDC00C-2625-4B39-A006-EB030152E8E6}"/>
              </a:ext>
            </a:extLst>
          </p:cNvPr>
          <p:cNvCxnSpPr>
            <a:cxnSpLocks/>
          </p:cNvCxnSpPr>
          <p:nvPr/>
        </p:nvCxnSpPr>
        <p:spPr>
          <a:xfrm>
            <a:off x="310393" y="365125"/>
            <a:ext cx="9638950" cy="0"/>
          </a:xfrm>
          <a:prstGeom prst="line">
            <a:avLst/>
          </a:prstGeom>
          <a:ln w="38100">
            <a:solidFill>
              <a:srgbClr val="E99B4D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F1590F73-07EE-45A7-8761-F162E35510A5}"/>
              </a:ext>
            </a:extLst>
          </p:cNvPr>
          <p:cNvCxnSpPr>
            <a:cxnSpLocks/>
          </p:cNvCxnSpPr>
          <p:nvPr/>
        </p:nvCxnSpPr>
        <p:spPr>
          <a:xfrm>
            <a:off x="310393" y="517633"/>
            <a:ext cx="9544121" cy="0"/>
          </a:xfrm>
          <a:prstGeom prst="line">
            <a:avLst/>
          </a:prstGeom>
          <a:ln w="50800" cmpd="dbl">
            <a:solidFill>
              <a:srgbClr val="E99B4D"/>
            </a:solidFill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800F54-56A0-4F4A-B198-FCC9B450B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53737">
            <a:off x="494060" y="2496785"/>
            <a:ext cx="5902412" cy="467579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442181-59D7-4E58-B81B-623563393D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49171">
            <a:off x="6697021" y="1659882"/>
            <a:ext cx="4857750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17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259</Words>
  <Application>Microsoft Office PowerPoint</Application>
  <PresentationFormat>Широкоэкранный</PresentationFormat>
  <Paragraphs>58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Тема Office</vt:lpstr>
      <vt:lpstr>Учёные без данных. ИКТ как спасение.</vt:lpstr>
      <vt:lpstr>Этапы боли исследования</vt:lpstr>
      <vt:lpstr>Презентация PowerPoint</vt:lpstr>
      <vt:lpstr>Где брать вдохновение</vt:lpstr>
      <vt:lpstr>Где брать вдохновение</vt:lpstr>
      <vt:lpstr>Красота Jel кодов</vt:lpstr>
      <vt:lpstr>«Маленькая проблема»</vt:lpstr>
      <vt:lpstr>Где брать вдохновение</vt:lpstr>
      <vt:lpstr>Где брать вдохновение</vt:lpstr>
      <vt:lpstr>Самый важный двигатель исследования</vt:lpstr>
      <vt:lpstr>Пример</vt:lpstr>
      <vt:lpstr>Есть вопрос – есть предположение.</vt:lpstr>
      <vt:lpstr>Этапы боли исследования</vt:lpstr>
      <vt:lpstr>Персональная Боль</vt:lpstr>
      <vt:lpstr>Если нет данных, то:</vt:lpstr>
      <vt:lpstr>Google forms в помощь:</vt:lpstr>
      <vt:lpstr>На выходе можем получить:</vt:lpstr>
      <vt:lpstr>Если нет данных, то:</vt:lpstr>
      <vt:lpstr>Эксперименты</vt:lpstr>
      <vt:lpstr>Этапы боли исследования</vt:lpstr>
      <vt:lpstr>Презентация PowerPoint</vt:lpstr>
      <vt:lpstr>Делайте свое и помогайте другим)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Учёные без данных. ИКТ как спасение.</dc:title>
  <dc:creator>Александр Кравченко</dc:creator>
  <cp:lastModifiedBy>Александр Кравченко</cp:lastModifiedBy>
  <cp:revision>15</cp:revision>
  <dcterms:created xsi:type="dcterms:W3CDTF">2021-03-16T19:14:05Z</dcterms:created>
  <dcterms:modified xsi:type="dcterms:W3CDTF">2021-03-17T06:45:11Z</dcterms:modified>
</cp:coreProperties>
</file>